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301353"/>
            <a:ext cx="7415927" cy="3361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825"/>
              </a:lnSpc>
              <a:buNone/>
            </a:pPr>
            <a:r>
              <a:rPr lang="en-US" sz="706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Phishing Attacks: What You Need to Know</a:t>
            </a:r>
            <a:endParaRPr lang="en-US" sz="7060" dirty="0"/>
          </a:p>
        </p:txBody>
      </p:sp>
      <p:sp>
        <p:nvSpPr>
          <p:cNvPr id="6" name="Text 3"/>
          <p:cNvSpPr/>
          <p:nvPr/>
        </p:nvSpPr>
        <p:spPr>
          <a:xfrm>
            <a:off x="6350437" y="5033486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Phishing attacks are a major threat to individuals and organizations. Understanding these attacks is crucial for protecting yourself and your data.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6350437" y="6514743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057" y="6522363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68716" y="6496288"/>
            <a:ext cx="2725341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Malik Ali Raza</a:t>
            </a:r>
            <a:endParaRPr lang="en-US" sz="243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838319"/>
            <a:ext cx="7415927" cy="1624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 and Resources</a:t>
            </a:r>
            <a:endParaRPr lang="en-US" sz="5116" dirty="0"/>
          </a:p>
        </p:txBody>
      </p:sp>
      <p:sp>
        <p:nvSpPr>
          <p:cNvPr id="6" name="Text 3"/>
          <p:cNvSpPr/>
          <p:nvPr/>
        </p:nvSpPr>
        <p:spPr>
          <a:xfrm>
            <a:off x="6350437" y="2832854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Stay informed about phishing attacks and learn about resources to protect yourself.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6350437" y="4178260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6559153" y="4261009"/>
            <a:ext cx="137993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069" dirty="0"/>
          </a:p>
        </p:txBody>
      </p:sp>
      <p:sp>
        <p:nvSpPr>
          <p:cNvPr id="9" name="Text 6"/>
          <p:cNvSpPr/>
          <p:nvPr/>
        </p:nvSpPr>
        <p:spPr>
          <a:xfrm>
            <a:off x="7152680" y="417826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Stay Updated</a:t>
            </a:r>
            <a:endParaRPr lang="en-US" sz="2558" dirty="0"/>
          </a:p>
        </p:txBody>
      </p:sp>
      <p:sp>
        <p:nvSpPr>
          <p:cNvPr id="10" name="Text 7"/>
          <p:cNvSpPr/>
          <p:nvPr/>
        </p:nvSpPr>
        <p:spPr>
          <a:xfrm>
            <a:off x="7152680" y="4732377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Stay informed about the latest phishing scams and best practices.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6350437" y="6046946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12" name="Text 9"/>
          <p:cNvSpPr/>
          <p:nvPr/>
        </p:nvSpPr>
        <p:spPr>
          <a:xfrm>
            <a:off x="6519029" y="6129695"/>
            <a:ext cx="218242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069" dirty="0"/>
          </a:p>
        </p:txBody>
      </p:sp>
      <p:sp>
        <p:nvSpPr>
          <p:cNvPr id="13" name="Text 10"/>
          <p:cNvSpPr/>
          <p:nvPr/>
        </p:nvSpPr>
        <p:spPr>
          <a:xfrm>
            <a:off x="7152680" y="6046946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Trusted Resources</a:t>
            </a:r>
            <a:endParaRPr lang="en-US" sz="2558" dirty="0"/>
          </a:p>
        </p:txBody>
      </p:sp>
      <p:sp>
        <p:nvSpPr>
          <p:cNvPr id="14" name="Text 11"/>
          <p:cNvSpPr/>
          <p:nvPr/>
        </p:nvSpPr>
        <p:spPr>
          <a:xfrm>
            <a:off x="7152680" y="660106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Refer to reputable resources for information about phishing.</a:t>
            </a:r>
            <a:endParaRPr lang="en-US" sz="1944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830937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What is Phishing?</a:t>
            </a:r>
            <a:endParaRPr lang="en-US" sz="5116" dirty="0"/>
          </a:p>
        </p:txBody>
      </p:sp>
      <p:sp>
        <p:nvSpPr>
          <p:cNvPr id="6" name="Text 3"/>
          <p:cNvSpPr/>
          <p:nvPr/>
        </p:nvSpPr>
        <p:spPr>
          <a:xfrm>
            <a:off x="864037" y="2013347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Phishing is a type of cybercrime where attackers attempt to trick victims into revealing sensitive information, such as passwords, credit card details, or personal data.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3476149"/>
            <a:ext cx="7415927" cy="1837849"/>
          </a:xfrm>
          <a:prstGeom prst="roundRect">
            <a:avLst>
              <a:gd name="adj" fmla="val 12090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1110853" y="3722965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Goal</a:t>
            </a:r>
            <a:endParaRPr lang="en-US" sz="2558" dirty="0"/>
          </a:p>
        </p:txBody>
      </p:sp>
      <p:sp>
        <p:nvSpPr>
          <p:cNvPr id="9" name="Text 6"/>
          <p:cNvSpPr/>
          <p:nvPr/>
        </p:nvSpPr>
        <p:spPr>
          <a:xfrm>
            <a:off x="1110853" y="4277082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goal of phishing is to gain access to your accounts or steal your identity.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5560814"/>
            <a:ext cx="7415927" cy="1837849"/>
          </a:xfrm>
          <a:prstGeom prst="roundRect">
            <a:avLst>
              <a:gd name="adj" fmla="val 12090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580763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Methods</a:t>
            </a:r>
            <a:endParaRPr lang="en-US" sz="2558" dirty="0"/>
          </a:p>
        </p:txBody>
      </p:sp>
      <p:sp>
        <p:nvSpPr>
          <p:cNvPr id="12" name="Text 9"/>
          <p:cNvSpPr/>
          <p:nvPr/>
        </p:nvSpPr>
        <p:spPr>
          <a:xfrm>
            <a:off x="1110853" y="6361748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Attackers use various methods, including emails, text messages, and fake websites.</a:t>
            </a:r>
            <a:endParaRPr lang="en-US" sz="1944" dirty="0"/>
          </a:p>
        </p:txBody>
      </p:sp>
      <p:pic>
        <p:nvPicPr>
          <p:cNvPr id="1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13753" y="912019"/>
            <a:ext cx="6250067" cy="683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83"/>
              </a:lnSpc>
              <a:buNone/>
            </a:pPr>
            <a:r>
              <a:rPr lang="en-US" sz="430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Common Phishing Tactics</a:t>
            </a:r>
            <a:endParaRPr lang="en-US" sz="4306" dirty="0"/>
          </a:p>
        </p:txBody>
      </p:sp>
      <p:sp>
        <p:nvSpPr>
          <p:cNvPr id="6" name="Text 3"/>
          <p:cNvSpPr/>
          <p:nvPr/>
        </p:nvSpPr>
        <p:spPr>
          <a:xfrm>
            <a:off x="6213753" y="1907262"/>
            <a:ext cx="7689294" cy="665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8"/>
              </a:lnSpc>
              <a:buNone/>
            </a:pPr>
            <a:r>
              <a:rPr lang="en-US" sz="16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Attackers use various tactics to make their phishing attempts appear legitimate.</a:t>
            </a:r>
            <a:endParaRPr lang="en-US" sz="1636" dirty="0"/>
          </a:p>
        </p:txBody>
      </p:sp>
      <p:sp>
        <p:nvSpPr>
          <p:cNvPr id="7" name="Shape 4"/>
          <p:cNvSpPr/>
          <p:nvPr/>
        </p:nvSpPr>
        <p:spPr>
          <a:xfrm>
            <a:off x="6213753" y="3039785"/>
            <a:ext cx="467558" cy="467558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6389370" y="3109436"/>
            <a:ext cx="116205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84"/>
              </a:lnSpc>
              <a:buNone/>
            </a:pPr>
            <a:r>
              <a:rPr lang="en-US" sz="258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584" dirty="0"/>
          </a:p>
        </p:txBody>
      </p:sp>
      <p:sp>
        <p:nvSpPr>
          <p:cNvPr id="9" name="Text 6"/>
          <p:cNvSpPr/>
          <p:nvPr/>
        </p:nvSpPr>
        <p:spPr>
          <a:xfrm>
            <a:off x="6889075" y="3039785"/>
            <a:ext cx="2734508" cy="34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1"/>
              </a:lnSpc>
              <a:buNone/>
            </a:pPr>
            <a:r>
              <a:rPr lang="en-US" sz="2153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Urgency</a:t>
            </a:r>
            <a:endParaRPr lang="en-US" sz="2153" dirty="0"/>
          </a:p>
        </p:txBody>
      </p:sp>
      <p:sp>
        <p:nvSpPr>
          <p:cNvPr id="10" name="Text 7"/>
          <p:cNvSpPr/>
          <p:nvPr/>
        </p:nvSpPr>
        <p:spPr>
          <a:xfrm>
            <a:off x="6889075" y="3506272"/>
            <a:ext cx="7013972" cy="665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8"/>
              </a:lnSpc>
              <a:buNone/>
            </a:pPr>
            <a:r>
              <a:rPr lang="en-US" sz="16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Phishing emails often create a sense of urgency to trick you into acting quickly.</a:t>
            </a:r>
            <a:endParaRPr lang="en-US" sz="1636" dirty="0"/>
          </a:p>
        </p:txBody>
      </p:sp>
      <p:sp>
        <p:nvSpPr>
          <p:cNvPr id="11" name="Shape 8"/>
          <p:cNvSpPr/>
          <p:nvPr/>
        </p:nvSpPr>
        <p:spPr>
          <a:xfrm>
            <a:off x="6213753" y="4612838"/>
            <a:ext cx="467558" cy="467558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12" name="Text 9"/>
          <p:cNvSpPr/>
          <p:nvPr/>
        </p:nvSpPr>
        <p:spPr>
          <a:xfrm>
            <a:off x="6355675" y="4682490"/>
            <a:ext cx="183713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84"/>
              </a:lnSpc>
              <a:buNone/>
            </a:pPr>
            <a:r>
              <a:rPr lang="en-US" sz="258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584" dirty="0"/>
          </a:p>
        </p:txBody>
      </p:sp>
      <p:sp>
        <p:nvSpPr>
          <p:cNvPr id="13" name="Text 10"/>
          <p:cNvSpPr/>
          <p:nvPr/>
        </p:nvSpPr>
        <p:spPr>
          <a:xfrm>
            <a:off x="6889075" y="4612838"/>
            <a:ext cx="2734508" cy="34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1"/>
              </a:lnSpc>
              <a:buNone/>
            </a:pPr>
            <a:r>
              <a:rPr lang="en-US" sz="2153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Social Proof</a:t>
            </a:r>
            <a:endParaRPr lang="en-US" sz="2153" dirty="0"/>
          </a:p>
        </p:txBody>
      </p:sp>
      <p:sp>
        <p:nvSpPr>
          <p:cNvPr id="14" name="Text 11"/>
          <p:cNvSpPr/>
          <p:nvPr/>
        </p:nvSpPr>
        <p:spPr>
          <a:xfrm>
            <a:off x="6889075" y="5079325"/>
            <a:ext cx="7013972" cy="665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8"/>
              </a:lnSpc>
              <a:buNone/>
            </a:pPr>
            <a:r>
              <a:rPr lang="en-US" sz="16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Attackers may use fake testimonials or endorsements from trusted sources.</a:t>
            </a:r>
            <a:endParaRPr lang="en-US" sz="1636" dirty="0"/>
          </a:p>
        </p:txBody>
      </p:sp>
      <p:sp>
        <p:nvSpPr>
          <p:cNvPr id="15" name="Shape 12"/>
          <p:cNvSpPr/>
          <p:nvPr/>
        </p:nvSpPr>
        <p:spPr>
          <a:xfrm>
            <a:off x="6213753" y="6185892"/>
            <a:ext cx="467558" cy="467558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16" name="Text 13"/>
          <p:cNvSpPr/>
          <p:nvPr/>
        </p:nvSpPr>
        <p:spPr>
          <a:xfrm>
            <a:off x="6358890" y="6255544"/>
            <a:ext cx="177165" cy="32813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584"/>
              </a:lnSpc>
              <a:buNone/>
            </a:pPr>
            <a:r>
              <a:rPr lang="en-US" sz="258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584" dirty="0"/>
          </a:p>
        </p:txBody>
      </p:sp>
      <p:sp>
        <p:nvSpPr>
          <p:cNvPr id="17" name="Text 14"/>
          <p:cNvSpPr/>
          <p:nvPr/>
        </p:nvSpPr>
        <p:spPr>
          <a:xfrm>
            <a:off x="6889075" y="6185892"/>
            <a:ext cx="2823448" cy="3418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91"/>
              </a:lnSpc>
              <a:buNone/>
            </a:pPr>
            <a:r>
              <a:rPr lang="en-US" sz="2153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Emotional Manipulation</a:t>
            </a:r>
            <a:endParaRPr lang="en-US" sz="2153" dirty="0"/>
          </a:p>
        </p:txBody>
      </p:sp>
      <p:sp>
        <p:nvSpPr>
          <p:cNvPr id="18" name="Text 15"/>
          <p:cNvSpPr/>
          <p:nvPr/>
        </p:nvSpPr>
        <p:spPr>
          <a:xfrm>
            <a:off x="6889075" y="6652379"/>
            <a:ext cx="7013972" cy="66508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18"/>
              </a:lnSpc>
              <a:buNone/>
            </a:pPr>
            <a:r>
              <a:rPr lang="en-US" sz="1636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Attackers might try to evoke fear, excitement, or curiosity to lure you in.</a:t>
            </a:r>
            <a:endParaRPr lang="en-US" sz="1636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972032"/>
            <a:ext cx="7769304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Identifying Phishing Emails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3277910"/>
            <a:ext cx="1290232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Learn to identify red flags that can signal a phishing email.</a:t>
            </a:r>
            <a:endParaRPr lang="en-US" sz="1944" dirty="0"/>
          </a:p>
        </p:txBody>
      </p:sp>
      <p:sp>
        <p:nvSpPr>
          <p:cNvPr id="6" name="Text 4"/>
          <p:cNvSpPr/>
          <p:nvPr/>
        </p:nvSpPr>
        <p:spPr>
          <a:xfrm>
            <a:off x="864037" y="4197429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Sender Address</a:t>
            </a:r>
            <a:endParaRPr lang="en-US" sz="2558" dirty="0"/>
          </a:p>
        </p:txBody>
      </p:sp>
      <p:sp>
        <p:nvSpPr>
          <p:cNvPr id="7" name="Text 5"/>
          <p:cNvSpPr/>
          <p:nvPr/>
        </p:nvSpPr>
        <p:spPr>
          <a:xfrm>
            <a:off x="864037" y="485024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 if the sender's email address is legitimate and matches the sender's name.</a:t>
            </a:r>
            <a:endParaRPr lang="en-US" sz="1944" dirty="0"/>
          </a:p>
        </p:txBody>
      </p:sp>
      <p:sp>
        <p:nvSpPr>
          <p:cNvPr id="8" name="Text 6"/>
          <p:cNvSpPr/>
          <p:nvPr/>
        </p:nvSpPr>
        <p:spPr>
          <a:xfrm>
            <a:off x="5372695" y="4197429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Grammar &amp; Spelling</a:t>
            </a:r>
            <a:endParaRPr lang="en-US" sz="2558" dirty="0"/>
          </a:p>
        </p:txBody>
      </p:sp>
      <p:sp>
        <p:nvSpPr>
          <p:cNvPr id="9" name="Text 7"/>
          <p:cNvSpPr/>
          <p:nvPr/>
        </p:nvSpPr>
        <p:spPr>
          <a:xfrm>
            <a:off x="5372695" y="4850249"/>
            <a:ext cx="38988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Look for typos, grammatical errors, or unusual language.</a:t>
            </a:r>
            <a:endParaRPr lang="en-US" sz="1944" dirty="0"/>
          </a:p>
        </p:txBody>
      </p:sp>
      <p:sp>
        <p:nvSpPr>
          <p:cNvPr id="10" name="Text 8"/>
          <p:cNvSpPr/>
          <p:nvPr/>
        </p:nvSpPr>
        <p:spPr>
          <a:xfrm>
            <a:off x="9881354" y="4197429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Suspicious Links</a:t>
            </a:r>
            <a:endParaRPr lang="en-US" sz="2558" dirty="0"/>
          </a:p>
        </p:txBody>
      </p:sp>
      <p:sp>
        <p:nvSpPr>
          <p:cNvPr id="11" name="Text 9"/>
          <p:cNvSpPr/>
          <p:nvPr/>
        </p:nvSpPr>
        <p:spPr>
          <a:xfrm>
            <a:off x="9881354" y="485024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Hover over any links before clicking to see the actual URL in the status bar.</a:t>
            </a:r>
            <a:endParaRPr lang="en-US" sz="1944" dirty="0"/>
          </a:p>
        </p:txBody>
      </p:sp>
      <p:pic>
        <p:nvPicPr>
          <p:cNvPr id="12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1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34734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55276" y="3214330"/>
            <a:ext cx="8194715" cy="69330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0"/>
              </a:lnSpc>
              <a:buNone/>
            </a:pPr>
            <a:r>
              <a:rPr lang="en-US" sz="436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Recognizing Suspicious Websites</a:t>
            </a:r>
            <a:endParaRPr lang="en-US" sz="4368" dirty="0"/>
          </a:p>
        </p:txBody>
      </p:sp>
      <p:sp>
        <p:nvSpPr>
          <p:cNvPr id="6" name="Text 3"/>
          <p:cNvSpPr/>
          <p:nvPr/>
        </p:nvSpPr>
        <p:spPr>
          <a:xfrm>
            <a:off x="1255276" y="4223742"/>
            <a:ext cx="12119848" cy="3371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6"/>
              </a:lnSpc>
              <a:buNone/>
            </a:pPr>
            <a:r>
              <a:rPr lang="en-US" sz="166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 cautious of websites that look similar to trusted ones.</a:t>
            </a:r>
            <a:endParaRPr lang="en-US" sz="166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276" y="4797981"/>
            <a:ext cx="4039910" cy="84308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466017" y="5957173"/>
            <a:ext cx="2773442" cy="346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0"/>
              </a:lnSpc>
              <a:buNone/>
            </a:pPr>
            <a:r>
              <a:rPr lang="en-US" sz="218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URL</a:t>
            </a:r>
            <a:endParaRPr lang="en-US" sz="2184" dirty="0"/>
          </a:p>
        </p:txBody>
      </p:sp>
      <p:sp>
        <p:nvSpPr>
          <p:cNvPr id="9" name="Text 5"/>
          <p:cNvSpPr/>
          <p:nvPr/>
        </p:nvSpPr>
        <p:spPr>
          <a:xfrm>
            <a:off x="1466017" y="6430208"/>
            <a:ext cx="3618428" cy="1011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6"/>
              </a:lnSpc>
              <a:buNone/>
            </a:pPr>
            <a:r>
              <a:rPr lang="en-US" sz="166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Check the website's URL for typos, misspellings, or unusual characters.</a:t>
            </a:r>
            <a:endParaRPr lang="en-US" sz="166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186" y="4797981"/>
            <a:ext cx="4039910" cy="84308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505926" y="5957173"/>
            <a:ext cx="2773442" cy="346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0"/>
              </a:lnSpc>
              <a:buNone/>
            </a:pPr>
            <a:r>
              <a:rPr lang="en-US" sz="218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Security Certificate</a:t>
            </a:r>
            <a:endParaRPr lang="en-US" sz="2184" dirty="0"/>
          </a:p>
        </p:txBody>
      </p:sp>
      <p:sp>
        <p:nvSpPr>
          <p:cNvPr id="12" name="Text 7"/>
          <p:cNvSpPr/>
          <p:nvPr/>
        </p:nvSpPr>
        <p:spPr>
          <a:xfrm>
            <a:off x="5505926" y="6430208"/>
            <a:ext cx="3618428" cy="1011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6"/>
              </a:lnSpc>
              <a:buNone/>
            </a:pPr>
            <a:r>
              <a:rPr lang="en-US" sz="166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Look for a padlock icon in the address bar and verify the website's security certificate.</a:t>
            </a:r>
            <a:endParaRPr lang="en-US" sz="166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095" y="4797981"/>
            <a:ext cx="4039910" cy="84308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545836" y="5957173"/>
            <a:ext cx="2773442" cy="34659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0"/>
              </a:lnSpc>
              <a:buNone/>
            </a:pPr>
            <a:r>
              <a:rPr lang="en-US" sz="2184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Website Design</a:t>
            </a:r>
            <a:endParaRPr lang="en-US" sz="2184" dirty="0"/>
          </a:p>
        </p:txBody>
      </p:sp>
      <p:sp>
        <p:nvSpPr>
          <p:cNvPr id="15" name="Text 9"/>
          <p:cNvSpPr/>
          <p:nvPr/>
        </p:nvSpPr>
        <p:spPr>
          <a:xfrm>
            <a:off x="9545836" y="6430208"/>
            <a:ext cx="3618428" cy="10115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56"/>
              </a:lnSpc>
              <a:buNone/>
            </a:pPr>
            <a:r>
              <a:rPr lang="en-US" sz="166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Compare the website's design to the original website for any inconsistencies.</a:t>
            </a:r>
            <a:endParaRPr lang="en-US" sz="1660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916067"/>
            <a:ext cx="7415927" cy="162425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Social Engineering Techniques</a:t>
            </a:r>
            <a:endParaRPr lang="en-US" sz="5116" dirty="0"/>
          </a:p>
        </p:txBody>
      </p:sp>
      <p:sp>
        <p:nvSpPr>
          <p:cNvPr id="6" name="Text 3"/>
          <p:cNvSpPr/>
          <p:nvPr/>
        </p:nvSpPr>
        <p:spPr>
          <a:xfrm>
            <a:off x="864037" y="2910602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Attackers use social engineering to exploit human psychology to gain access to information.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3978354"/>
            <a:ext cx="7415927" cy="3335179"/>
          </a:xfrm>
          <a:prstGeom prst="roundRect">
            <a:avLst>
              <a:gd name="adj" fmla="val 666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879277" y="3993594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26093" y="4149328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Pretexting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4822627" y="4149328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Creating a false story to gain trust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879277" y="5095161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26093" y="525089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Baiting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4822627" y="5250894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Offering tempting rewards or freebies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879277" y="6196727"/>
            <a:ext cx="7385447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26093" y="6352461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Scareware</a:t>
            </a: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4822627" y="6352461"/>
            <a:ext cx="319528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threats or fear to manipulate victims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43876" y="943213"/>
            <a:ext cx="7629049" cy="14239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606"/>
              </a:lnSpc>
              <a:buNone/>
            </a:pPr>
            <a:r>
              <a:rPr lang="en-US" sz="4485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Protecting Yourself from Phishing</a:t>
            </a:r>
            <a:endParaRPr lang="en-US" sz="4485" dirty="0"/>
          </a:p>
        </p:txBody>
      </p:sp>
      <p:sp>
        <p:nvSpPr>
          <p:cNvPr id="6" name="Text 3"/>
          <p:cNvSpPr/>
          <p:nvPr/>
        </p:nvSpPr>
        <p:spPr>
          <a:xfrm>
            <a:off x="6243876" y="2691765"/>
            <a:ext cx="7629049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7"/>
              </a:lnSpc>
              <a:buNone/>
            </a:pPr>
            <a:r>
              <a:rPr lang="en-US" sz="170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Take proactive steps to protect yourself from phishing attacks.</a:t>
            </a:r>
            <a:endParaRPr lang="en-US" sz="1704" dirty="0"/>
          </a:p>
        </p:txBody>
      </p:sp>
      <p:sp>
        <p:nvSpPr>
          <p:cNvPr id="7" name="Shape 4"/>
          <p:cNvSpPr/>
          <p:nvPr/>
        </p:nvSpPr>
        <p:spPr>
          <a:xfrm>
            <a:off x="6243876" y="3524726"/>
            <a:ext cx="486847" cy="486847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6426756" y="3597235"/>
            <a:ext cx="120968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91"/>
              </a:lnSpc>
              <a:buNone/>
            </a:pPr>
            <a:r>
              <a:rPr lang="en-US" sz="26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91" dirty="0"/>
          </a:p>
        </p:txBody>
      </p:sp>
      <p:sp>
        <p:nvSpPr>
          <p:cNvPr id="9" name="Text 6"/>
          <p:cNvSpPr/>
          <p:nvPr/>
        </p:nvSpPr>
        <p:spPr>
          <a:xfrm>
            <a:off x="6947059" y="3524726"/>
            <a:ext cx="2847618" cy="3559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03"/>
              </a:lnSpc>
              <a:buNone/>
            </a:pPr>
            <a:r>
              <a:rPr lang="en-US" sz="2242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Strong Passwords</a:t>
            </a:r>
            <a:endParaRPr lang="en-US" sz="2242" dirty="0"/>
          </a:p>
        </p:txBody>
      </p:sp>
      <p:sp>
        <p:nvSpPr>
          <p:cNvPr id="10" name="Text 7"/>
          <p:cNvSpPr/>
          <p:nvPr/>
        </p:nvSpPr>
        <p:spPr>
          <a:xfrm>
            <a:off x="6947059" y="4010501"/>
            <a:ext cx="6925866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7"/>
              </a:lnSpc>
              <a:buNone/>
            </a:pPr>
            <a:r>
              <a:rPr lang="en-US" sz="170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strong, unique passwords for all your accounts.</a:t>
            </a:r>
            <a:endParaRPr lang="en-US" sz="1704" dirty="0"/>
          </a:p>
        </p:txBody>
      </p:sp>
      <p:sp>
        <p:nvSpPr>
          <p:cNvPr id="11" name="Shape 8"/>
          <p:cNvSpPr/>
          <p:nvPr/>
        </p:nvSpPr>
        <p:spPr>
          <a:xfrm>
            <a:off x="6243876" y="4816435"/>
            <a:ext cx="486847" cy="486847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/>
        </p:spPr>
      </p:sp>
      <p:sp>
        <p:nvSpPr>
          <p:cNvPr id="12" name="Text 9"/>
          <p:cNvSpPr/>
          <p:nvPr/>
        </p:nvSpPr>
        <p:spPr>
          <a:xfrm>
            <a:off x="6391632" y="4888944"/>
            <a:ext cx="191333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91"/>
              </a:lnSpc>
              <a:buNone/>
            </a:pPr>
            <a:r>
              <a:rPr lang="en-US" sz="26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91" dirty="0"/>
          </a:p>
        </p:txBody>
      </p:sp>
      <p:sp>
        <p:nvSpPr>
          <p:cNvPr id="13" name="Text 10"/>
          <p:cNvSpPr/>
          <p:nvPr/>
        </p:nvSpPr>
        <p:spPr>
          <a:xfrm>
            <a:off x="6947059" y="4816435"/>
            <a:ext cx="3414832" cy="3559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03"/>
              </a:lnSpc>
              <a:buNone/>
            </a:pPr>
            <a:r>
              <a:rPr lang="en-US" sz="2242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Two-Factor Authentication</a:t>
            </a:r>
            <a:endParaRPr lang="en-US" sz="2242" dirty="0"/>
          </a:p>
        </p:txBody>
      </p:sp>
      <p:sp>
        <p:nvSpPr>
          <p:cNvPr id="14" name="Text 11"/>
          <p:cNvSpPr/>
          <p:nvPr/>
        </p:nvSpPr>
        <p:spPr>
          <a:xfrm>
            <a:off x="6947059" y="5302210"/>
            <a:ext cx="6925866" cy="69246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27"/>
              </a:lnSpc>
              <a:buNone/>
            </a:pPr>
            <a:r>
              <a:rPr lang="en-US" sz="170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Enable two-factor authentication on your accounts for an extra layer of security.</a:t>
            </a:r>
            <a:endParaRPr lang="en-US" sz="1704" dirty="0"/>
          </a:p>
        </p:txBody>
      </p:sp>
      <p:sp>
        <p:nvSpPr>
          <p:cNvPr id="15" name="Shape 12"/>
          <p:cNvSpPr/>
          <p:nvPr/>
        </p:nvSpPr>
        <p:spPr>
          <a:xfrm>
            <a:off x="6243876" y="6454378"/>
            <a:ext cx="486847" cy="486847"/>
          </a:xfrm>
          <a:prstGeom prst="roundRect">
            <a:avLst>
              <a:gd name="adj" fmla="val 40009"/>
            </a:avLst>
          </a:prstGeom>
          <a:solidFill>
            <a:srgbClr val="282C32"/>
          </a:solidFill>
          <a:ln/>
        </p:spPr>
      </p:sp>
      <p:sp>
        <p:nvSpPr>
          <p:cNvPr id="16" name="Text 13"/>
          <p:cNvSpPr/>
          <p:nvPr/>
        </p:nvSpPr>
        <p:spPr>
          <a:xfrm>
            <a:off x="6394966" y="6526887"/>
            <a:ext cx="184547" cy="34170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91"/>
              </a:lnSpc>
              <a:buNone/>
            </a:pPr>
            <a:r>
              <a:rPr lang="en-US" sz="2691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91" dirty="0"/>
          </a:p>
        </p:txBody>
      </p:sp>
      <p:sp>
        <p:nvSpPr>
          <p:cNvPr id="17" name="Text 14"/>
          <p:cNvSpPr/>
          <p:nvPr/>
        </p:nvSpPr>
        <p:spPr>
          <a:xfrm>
            <a:off x="6947059" y="6454378"/>
            <a:ext cx="2847618" cy="3559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03"/>
              </a:lnSpc>
              <a:buNone/>
            </a:pPr>
            <a:r>
              <a:rPr lang="en-US" sz="2242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 Cautious</a:t>
            </a:r>
            <a:endParaRPr lang="en-US" sz="2242" dirty="0"/>
          </a:p>
        </p:txBody>
      </p:sp>
      <p:sp>
        <p:nvSpPr>
          <p:cNvPr id="18" name="Text 15"/>
          <p:cNvSpPr/>
          <p:nvPr/>
        </p:nvSpPr>
        <p:spPr>
          <a:xfrm>
            <a:off x="6947059" y="6940153"/>
            <a:ext cx="6925866" cy="346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27"/>
              </a:lnSpc>
              <a:buNone/>
            </a:pPr>
            <a:r>
              <a:rPr lang="en-US" sz="170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Think twice before clicking on links or opening attachments.</a:t>
            </a:r>
            <a:endParaRPr lang="en-US" sz="1704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68509" y="1323142"/>
            <a:ext cx="6666428" cy="6411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48"/>
              </a:lnSpc>
              <a:buNone/>
            </a:pPr>
            <a:r>
              <a:rPr lang="en-US" sz="4039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Best Practices for Employees</a:t>
            </a:r>
            <a:endParaRPr lang="en-US" sz="4039" dirty="0"/>
          </a:p>
        </p:txBody>
      </p:sp>
      <p:sp>
        <p:nvSpPr>
          <p:cNvPr id="6" name="Text 3"/>
          <p:cNvSpPr/>
          <p:nvPr/>
        </p:nvSpPr>
        <p:spPr>
          <a:xfrm>
            <a:off x="6168509" y="2256592"/>
            <a:ext cx="7779782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56"/>
              </a:lnSpc>
              <a:buNone/>
            </a:pPr>
            <a:r>
              <a:rPr lang="en-US" sz="153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Educate your employees about phishing threats and implement best practices.</a:t>
            </a:r>
            <a:endParaRPr lang="en-US" sz="1535" dirty="0"/>
          </a:p>
        </p:txBody>
      </p:sp>
      <p:sp>
        <p:nvSpPr>
          <p:cNvPr id="7" name="Shape 4"/>
          <p:cNvSpPr/>
          <p:nvPr/>
        </p:nvSpPr>
        <p:spPr>
          <a:xfrm>
            <a:off x="6449378" y="2787610"/>
            <a:ext cx="22860" cy="4118848"/>
          </a:xfrm>
          <a:prstGeom prst="roundRect">
            <a:avLst>
              <a:gd name="adj" fmla="val 767368"/>
            </a:avLst>
          </a:prstGeom>
          <a:solidFill>
            <a:srgbClr val="60646A"/>
          </a:solidFill>
          <a:ln/>
        </p:spPr>
      </p:sp>
      <p:sp>
        <p:nvSpPr>
          <p:cNvPr id="8" name="Shape 5"/>
          <p:cNvSpPr/>
          <p:nvPr/>
        </p:nvSpPr>
        <p:spPr>
          <a:xfrm>
            <a:off x="6657201" y="3214568"/>
            <a:ext cx="682109" cy="22860"/>
          </a:xfrm>
          <a:prstGeom prst="roundRect">
            <a:avLst>
              <a:gd name="adj" fmla="val 767368"/>
            </a:avLst>
          </a:prstGeom>
          <a:solidFill>
            <a:srgbClr val="60646A"/>
          </a:solidFill>
          <a:ln/>
        </p:spPr>
      </p:sp>
      <p:sp>
        <p:nvSpPr>
          <p:cNvPr id="9" name="Shape 6"/>
          <p:cNvSpPr/>
          <p:nvPr/>
        </p:nvSpPr>
        <p:spPr>
          <a:xfrm>
            <a:off x="6241554" y="3006804"/>
            <a:ext cx="438507" cy="43850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6406336" y="3072170"/>
            <a:ext cx="108942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3"/>
              </a:lnSpc>
              <a:buNone/>
            </a:pPr>
            <a:r>
              <a:rPr lang="en-US" sz="2423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423" dirty="0"/>
          </a:p>
        </p:txBody>
      </p:sp>
      <p:sp>
        <p:nvSpPr>
          <p:cNvPr id="11" name="Text 8"/>
          <p:cNvSpPr/>
          <p:nvPr/>
        </p:nvSpPr>
        <p:spPr>
          <a:xfrm>
            <a:off x="7532727" y="2982516"/>
            <a:ext cx="2564606" cy="320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4"/>
              </a:lnSpc>
              <a:buNone/>
            </a:pPr>
            <a:r>
              <a:rPr lang="en-US" sz="201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Training</a:t>
            </a:r>
            <a:endParaRPr lang="en-US" sz="2019" dirty="0"/>
          </a:p>
        </p:txBody>
      </p:sp>
      <p:sp>
        <p:nvSpPr>
          <p:cNvPr id="12" name="Text 9"/>
          <p:cNvSpPr/>
          <p:nvPr/>
        </p:nvSpPr>
        <p:spPr>
          <a:xfrm>
            <a:off x="7532727" y="3419951"/>
            <a:ext cx="6415564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6"/>
              </a:lnSpc>
              <a:buNone/>
            </a:pPr>
            <a:r>
              <a:rPr lang="en-US" sz="153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 regular phishing awareness training to employees.</a:t>
            </a:r>
            <a:endParaRPr lang="en-US" sz="1535" dirty="0"/>
          </a:p>
        </p:txBody>
      </p:sp>
      <p:sp>
        <p:nvSpPr>
          <p:cNvPr id="13" name="Shape 10"/>
          <p:cNvSpPr/>
          <p:nvPr/>
        </p:nvSpPr>
        <p:spPr>
          <a:xfrm>
            <a:off x="6657201" y="4548545"/>
            <a:ext cx="682109" cy="22860"/>
          </a:xfrm>
          <a:prstGeom prst="roundRect">
            <a:avLst>
              <a:gd name="adj" fmla="val 767368"/>
            </a:avLst>
          </a:prstGeom>
          <a:solidFill>
            <a:srgbClr val="60646A"/>
          </a:solidFill>
          <a:ln/>
        </p:spPr>
      </p:sp>
      <p:sp>
        <p:nvSpPr>
          <p:cNvPr id="14" name="Shape 11"/>
          <p:cNvSpPr/>
          <p:nvPr/>
        </p:nvSpPr>
        <p:spPr>
          <a:xfrm>
            <a:off x="6241554" y="4340781"/>
            <a:ext cx="438507" cy="43850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6374547" y="4406146"/>
            <a:ext cx="172403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3"/>
              </a:lnSpc>
              <a:buNone/>
            </a:pPr>
            <a:r>
              <a:rPr lang="en-US" sz="2423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423" dirty="0"/>
          </a:p>
        </p:txBody>
      </p:sp>
      <p:sp>
        <p:nvSpPr>
          <p:cNvPr id="16" name="Text 13"/>
          <p:cNvSpPr/>
          <p:nvPr/>
        </p:nvSpPr>
        <p:spPr>
          <a:xfrm>
            <a:off x="7532727" y="4316492"/>
            <a:ext cx="2564606" cy="320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4"/>
              </a:lnSpc>
              <a:buNone/>
            </a:pPr>
            <a:r>
              <a:rPr lang="en-US" sz="201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Policies</a:t>
            </a:r>
            <a:endParaRPr lang="en-US" sz="2019" dirty="0"/>
          </a:p>
        </p:txBody>
      </p:sp>
      <p:sp>
        <p:nvSpPr>
          <p:cNvPr id="17" name="Text 14"/>
          <p:cNvSpPr/>
          <p:nvPr/>
        </p:nvSpPr>
        <p:spPr>
          <a:xfrm>
            <a:off x="7532727" y="4753928"/>
            <a:ext cx="6415564" cy="3118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56"/>
              </a:lnSpc>
              <a:buNone/>
            </a:pPr>
            <a:r>
              <a:rPr lang="en-US" sz="153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Establish clear policies regarding phishing and data security.</a:t>
            </a:r>
            <a:endParaRPr lang="en-US" sz="1535" dirty="0"/>
          </a:p>
        </p:txBody>
      </p:sp>
      <p:sp>
        <p:nvSpPr>
          <p:cNvPr id="18" name="Shape 15"/>
          <p:cNvSpPr/>
          <p:nvPr/>
        </p:nvSpPr>
        <p:spPr>
          <a:xfrm>
            <a:off x="6657201" y="5882521"/>
            <a:ext cx="682109" cy="22860"/>
          </a:xfrm>
          <a:prstGeom prst="roundRect">
            <a:avLst>
              <a:gd name="adj" fmla="val 767368"/>
            </a:avLst>
          </a:prstGeom>
          <a:solidFill>
            <a:srgbClr val="60646A"/>
          </a:solidFill>
          <a:ln/>
        </p:spPr>
      </p:sp>
      <p:sp>
        <p:nvSpPr>
          <p:cNvPr id="19" name="Shape 16"/>
          <p:cNvSpPr/>
          <p:nvPr/>
        </p:nvSpPr>
        <p:spPr>
          <a:xfrm>
            <a:off x="6241554" y="5674757"/>
            <a:ext cx="438507" cy="438507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20" name="Text 17"/>
          <p:cNvSpPr/>
          <p:nvPr/>
        </p:nvSpPr>
        <p:spPr>
          <a:xfrm>
            <a:off x="6377642" y="5740122"/>
            <a:ext cx="166211" cy="307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23"/>
              </a:lnSpc>
              <a:buNone/>
            </a:pPr>
            <a:r>
              <a:rPr lang="en-US" sz="2423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423" dirty="0"/>
          </a:p>
        </p:txBody>
      </p:sp>
      <p:sp>
        <p:nvSpPr>
          <p:cNvPr id="21" name="Text 18"/>
          <p:cNvSpPr/>
          <p:nvPr/>
        </p:nvSpPr>
        <p:spPr>
          <a:xfrm>
            <a:off x="7532727" y="5650468"/>
            <a:ext cx="2564606" cy="320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4"/>
              </a:lnSpc>
              <a:buNone/>
            </a:pPr>
            <a:r>
              <a:rPr lang="en-US" sz="201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Reporting</a:t>
            </a:r>
            <a:endParaRPr lang="en-US" sz="2019" dirty="0"/>
          </a:p>
        </p:txBody>
      </p:sp>
      <p:sp>
        <p:nvSpPr>
          <p:cNvPr id="22" name="Text 19"/>
          <p:cNvSpPr/>
          <p:nvPr/>
        </p:nvSpPr>
        <p:spPr>
          <a:xfrm>
            <a:off x="7532727" y="6087904"/>
            <a:ext cx="6415564" cy="623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56"/>
              </a:lnSpc>
              <a:buNone/>
            </a:pPr>
            <a:r>
              <a:rPr lang="en-US" sz="153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Encourage employees to report any suspicious emails or websites.</a:t>
            </a:r>
            <a:endParaRPr lang="en-US" sz="1535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8644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6176" y="3643432"/>
            <a:ext cx="11195685" cy="78593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188"/>
              </a:lnSpc>
              <a:buNone/>
            </a:pPr>
            <a:r>
              <a:rPr lang="en-US" sz="4951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Reporting Suspected Phishing Attempts</a:t>
            </a:r>
            <a:endParaRPr lang="en-US" sz="4951" dirty="0"/>
          </a:p>
        </p:txBody>
      </p:sp>
      <p:sp>
        <p:nvSpPr>
          <p:cNvPr id="6" name="Text 3"/>
          <p:cNvSpPr/>
          <p:nvPr/>
        </p:nvSpPr>
        <p:spPr>
          <a:xfrm>
            <a:off x="836176" y="4787741"/>
            <a:ext cx="12958048" cy="38231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0"/>
              </a:lnSpc>
              <a:buNone/>
            </a:pPr>
            <a:r>
              <a:rPr lang="en-US" sz="188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 any suspected phishing attempts to the appropriate authorities.</a:t>
            </a:r>
            <a:endParaRPr lang="en-US" sz="1881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76" y="5438775"/>
            <a:ext cx="597218" cy="59721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36176" y="6274832"/>
            <a:ext cx="3143726" cy="392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94"/>
              </a:lnSpc>
              <a:buNone/>
            </a:pPr>
            <a:r>
              <a:rPr lang="en-US" sz="2475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Email Provider</a:t>
            </a:r>
            <a:endParaRPr lang="en-US" sz="2475" dirty="0"/>
          </a:p>
        </p:txBody>
      </p:sp>
      <p:sp>
        <p:nvSpPr>
          <p:cNvPr id="9" name="Text 5"/>
          <p:cNvSpPr/>
          <p:nvPr/>
        </p:nvSpPr>
        <p:spPr>
          <a:xfrm>
            <a:off x="836176" y="6811089"/>
            <a:ext cx="4080391" cy="764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0"/>
              </a:lnSpc>
              <a:buNone/>
            </a:pPr>
            <a:r>
              <a:rPr lang="en-US" sz="188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 the phishing email to your email provider.</a:t>
            </a:r>
            <a:endParaRPr lang="en-US" sz="1881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945" y="5438775"/>
            <a:ext cx="597218" cy="59721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274945" y="6274832"/>
            <a:ext cx="3143726" cy="392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94"/>
              </a:lnSpc>
              <a:buNone/>
            </a:pPr>
            <a:r>
              <a:rPr lang="en-US" sz="2475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Website Owner</a:t>
            </a:r>
            <a:endParaRPr lang="en-US" sz="2475" dirty="0"/>
          </a:p>
        </p:txBody>
      </p:sp>
      <p:sp>
        <p:nvSpPr>
          <p:cNvPr id="12" name="Text 7"/>
          <p:cNvSpPr/>
          <p:nvPr/>
        </p:nvSpPr>
        <p:spPr>
          <a:xfrm>
            <a:off x="5274945" y="6811089"/>
            <a:ext cx="4080391" cy="764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0"/>
              </a:lnSpc>
              <a:buNone/>
            </a:pPr>
            <a:r>
              <a:rPr lang="en-US" sz="188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Contact the website owner if you encounter a fake website.</a:t>
            </a:r>
            <a:endParaRPr lang="en-US" sz="1881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714" y="5438775"/>
            <a:ext cx="597218" cy="59721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9713714" y="6274832"/>
            <a:ext cx="3143726" cy="39290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94"/>
              </a:lnSpc>
              <a:buNone/>
            </a:pPr>
            <a:r>
              <a:rPr lang="en-US" sz="2475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Law Enforcement</a:t>
            </a:r>
            <a:endParaRPr lang="en-US" sz="2475" dirty="0"/>
          </a:p>
        </p:txBody>
      </p:sp>
      <p:sp>
        <p:nvSpPr>
          <p:cNvPr id="15" name="Text 9"/>
          <p:cNvSpPr/>
          <p:nvPr/>
        </p:nvSpPr>
        <p:spPr>
          <a:xfrm>
            <a:off x="9713714" y="6811089"/>
            <a:ext cx="4080510" cy="7646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10"/>
              </a:lnSpc>
              <a:buNone/>
            </a:pPr>
            <a:r>
              <a:rPr lang="en-US" sz="188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Report the incident to law enforcement agencies.</a:t>
            </a:r>
            <a:endParaRPr lang="en-US" sz="1881" dirty="0"/>
          </a:p>
        </p:txBody>
      </p:sp>
      <p:pic>
        <p:nvPicPr>
          <p:cNvPr id="16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2024-08-02T11:53:08Z</dcterms:created>
  <dcterms:modified xsi:type="dcterms:W3CDTF">2024-08-02T11:53:08Z</dcterms:modified>
</cp:coreProperties>
</file>